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72" r:id="rId4"/>
    <p:sldId id="292" r:id="rId5"/>
    <p:sldId id="284" r:id="rId6"/>
    <p:sldId id="267" r:id="rId7"/>
    <p:sldId id="269" r:id="rId8"/>
    <p:sldId id="285" r:id="rId9"/>
    <p:sldId id="257" r:id="rId10"/>
    <p:sldId id="264" r:id="rId11"/>
    <p:sldId id="259" r:id="rId12"/>
    <p:sldId id="260" r:id="rId13"/>
    <p:sldId id="261" r:id="rId14"/>
    <p:sldId id="266" r:id="rId15"/>
    <p:sldId id="262" r:id="rId16"/>
    <p:sldId id="263" r:id="rId17"/>
    <p:sldId id="270" r:id="rId18"/>
    <p:sldId id="286" r:id="rId19"/>
    <p:sldId id="280" r:id="rId20"/>
    <p:sldId id="283" r:id="rId21"/>
    <p:sldId id="275" r:id="rId22"/>
    <p:sldId id="277" r:id="rId23"/>
    <p:sldId id="282" r:id="rId24"/>
    <p:sldId id="281" r:id="rId25"/>
    <p:sldId id="287" r:id="rId26"/>
    <p:sldId id="290" r:id="rId27"/>
    <p:sldId id="258" r:id="rId28"/>
    <p:sldId id="265" r:id="rId29"/>
    <p:sldId id="289" r:id="rId30"/>
    <p:sldId id="291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/>
    <p:restoredTop sz="93632"/>
  </p:normalViewPr>
  <p:slideViewPr>
    <p:cSldViewPr snapToGrid="0" snapToObjects="1">
      <p:cViewPr varScale="1">
        <p:scale>
          <a:sx n="38" d="100"/>
          <a:sy n="38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1FFA7-F668-924C-B7B5-050211906A83}" type="datetimeFigureOut">
              <a:rPr kumimoji="1" lang="zh-TW" altLang="en-US" smtClean="0"/>
              <a:t>2016/1/12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7833F-2059-9545-8157-4AA7D7E9D2B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90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7833F-2059-9545-8157-4AA7D7E9D2B8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991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頭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/>
              <a:t>B02902012</a:t>
            </a:r>
            <a:r>
              <a:rPr kumimoji="1" lang="zh-TW" altLang="en-US" dirty="0"/>
              <a:t>林子翔</a:t>
            </a:r>
            <a:endParaRPr kumimoji="1" lang="en-US" altLang="zh-TW" dirty="0"/>
          </a:p>
          <a:p>
            <a:r>
              <a:rPr kumimoji="1" lang="en-US" altLang="zh-TW" dirty="0"/>
              <a:t>B02902015</a:t>
            </a:r>
            <a:r>
              <a:rPr kumimoji="1" lang="zh-TW" altLang="en-US" dirty="0"/>
              <a:t>梁智泓</a:t>
            </a:r>
            <a:endParaRPr kumimoji="1" lang="en-US" altLang="zh-TW" dirty="0"/>
          </a:p>
          <a:p>
            <a:r>
              <a:rPr kumimoji="1" lang="en-US" altLang="zh-TW" dirty="0"/>
              <a:t>B02902080 </a:t>
            </a:r>
            <a:r>
              <a:rPr kumimoji="1" lang="zh-TW" altLang="en-US" dirty="0"/>
              <a:t>郭傳駿</a:t>
            </a:r>
          </a:p>
          <a:p>
            <a:endParaRPr kumimoji="1" lang="zh-TW" altLang="en-US" dirty="0"/>
          </a:p>
        </p:txBody>
      </p:sp>
      <p:sp>
        <p:nvSpPr>
          <p:cNvPr id="4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Photo</a:t>
            </a:r>
            <a:b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endParaRPr kumimoji="1"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22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Observation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50518" y="1845734"/>
            <a:ext cx="6705602" cy="4023360"/>
          </a:xfrm>
        </p:spPr>
        <p:txBody>
          <a:bodyPr>
            <a:normAutofit/>
          </a:bodyPr>
          <a:lstStyle/>
          <a:p>
            <a:pPr lvl="1"/>
            <a:r>
              <a:rPr kumimoji="1" lang="en-US" altLang="zh-TW" sz="2800" dirty="0" smtClean="0">
                <a:latin typeface="+mj-lt"/>
              </a:rPr>
              <a:t>building`s </a:t>
            </a:r>
            <a:r>
              <a:rPr kumimoji="1" lang="en-US" altLang="zh-TW" sz="2800" dirty="0">
                <a:latin typeface="+mj-lt"/>
              </a:rPr>
              <a:t>orientation will have great </a:t>
            </a:r>
            <a:r>
              <a:rPr kumimoji="1" lang="en-US" altLang="zh-TW" sz="2800" dirty="0" smtClean="0">
                <a:latin typeface="+mj-lt"/>
              </a:rPr>
              <a:t>proportion in </a:t>
            </a:r>
            <a:r>
              <a:rPr kumimoji="1" lang="en-US" altLang="zh-TW" sz="2800" dirty="0">
                <a:latin typeface="+mj-lt"/>
              </a:rPr>
              <a:t>0~10 80~100 </a:t>
            </a:r>
            <a:r>
              <a:rPr kumimoji="1" lang="en-US" altLang="zh-TW" sz="2800" dirty="0" smtClean="0">
                <a:latin typeface="+mj-lt"/>
              </a:rPr>
              <a:t>170~180</a:t>
            </a:r>
          </a:p>
          <a:p>
            <a:pPr lvl="1"/>
            <a:endParaRPr kumimoji="1" lang="en-US" altLang="zh-TW" sz="2800" dirty="0">
              <a:latin typeface="+mj-lt"/>
            </a:endParaRPr>
          </a:p>
          <a:p>
            <a:pPr lvl="1"/>
            <a:r>
              <a:rPr kumimoji="1" lang="en-US" altLang="zh-TW" sz="2800" dirty="0" smtClean="0">
                <a:latin typeface="+mj-lt"/>
              </a:rPr>
              <a:t>mean </a:t>
            </a:r>
            <a:r>
              <a:rPr kumimoji="1" lang="en-US" altLang="zh-TW" sz="2800" dirty="0">
                <a:latin typeface="+mj-lt"/>
              </a:rPr>
              <a:t>of Buildings` </a:t>
            </a:r>
            <a:r>
              <a:rPr kumimoji="1" lang="en-US" altLang="zh-TW" sz="2800" dirty="0" smtClean="0">
                <a:latin typeface="+mj-lt"/>
              </a:rPr>
              <a:t>proportion </a:t>
            </a:r>
            <a:r>
              <a:rPr kumimoji="1" lang="en-US" altLang="zh-TW" sz="2800" dirty="0">
                <a:latin typeface="+mj-lt"/>
              </a:rPr>
              <a:t>over </a:t>
            </a:r>
            <a:r>
              <a:rPr kumimoji="1" lang="en-US" altLang="zh-TW" sz="2800" dirty="0" smtClean="0">
                <a:latin typeface="+mj-lt"/>
              </a:rPr>
              <a:t>45%</a:t>
            </a:r>
            <a:r>
              <a:rPr kumimoji="1" lang="en-US" altLang="zh-TW" sz="2800" dirty="0">
                <a:latin typeface="+mj-lt"/>
              </a:rPr>
              <a:t/>
            </a:r>
            <a:br>
              <a:rPr kumimoji="1" lang="en-US" altLang="zh-TW" sz="2800" dirty="0">
                <a:latin typeface="+mj-lt"/>
              </a:rPr>
            </a:br>
            <a:r>
              <a:rPr kumimoji="1" lang="en-US" altLang="zh-TW" sz="2800" dirty="0">
                <a:latin typeface="+mj-lt"/>
              </a:rPr>
              <a:t>mean of others</a:t>
            </a:r>
            <a:r>
              <a:rPr kumimoji="1" lang="en-US" altLang="zh-TW" sz="2800" dirty="0" smtClean="0">
                <a:latin typeface="+mj-lt"/>
              </a:rPr>
              <a:t>` </a:t>
            </a:r>
            <a:r>
              <a:rPr kumimoji="1" lang="en-US" altLang="zh-TW" sz="2800" dirty="0">
                <a:latin typeface="+mj-lt"/>
              </a:rPr>
              <a:t>less than </a:t>
            </a:r>
            <a:r>
              <a:rPr kumimoji="1" lang="en-US" altLang="zh-TW" sz="2800" dirty="0" smtClean="0">
                <a:latin typeface="+mj-lt"/>
              </a:rPr>
              <a:t>45%</a:t>
            </a:r>
          </a:p>
          <a:p>
            <a:pPr lvl="1"/>
            <a:endParaRPr kumimoji="1" lang="en-US" altLang="zh-TW" sz="2800" dirty="0">
              <a:latin typeface="+mj-lt"/>
            </a:endParaRPr>
          </a:p>
          <a:p>
            <a:pPr lvl="1"/>
            <a:r>
              <a:rPr kumimoji="1" lang="en-US" altLang="zh-TW" sz="2800" dirty="0" smtClean="0">
                <a:latin typeface="+mj-lt"/>
              </a:rPr>
              <a:t>therefore </a:t>
            </a:r>
            <a:r>
              <a:rPr kumimoji="1" lang="en-US" altLang="zh-TW" sz="2800" dirty="0">
                <a:latin typeface="+mj-lt"/>
              </a:rPr>
              <a:t>we use </a:t>
            </a:r>
            <a:r>
              <a:rPr kumimoji="1" lang="en-US" altLang="zh-TW" sz="2800" dirty="0" smtClean="0">
                <a:latin typeface="+mj-lt"/>
              </a:rPr>
              <a:t>45% </a:t>
            </a:r>
            <a:r>
              <a:rPr kumimoji="1" lang="en-US" altLang="zh-TW" sz="2800" dirty="0">
                <a:latin typeface="+mj-lt"/>
              </a:rPr>
              <a:t>as </a:t>
            </a:r>
            <a:r>
              <a:rPr kumimoji="1" lang="en-US" altLang="zh-TW" sz="2800" dirty="0" smtClean="0">
                <a:latin typeface="+mj-lt"/>
              </a:rPr>
              <a:t>threshold</a:t>
            </a:r>
            <a:endParaRPr kumimoji="1" lang="en-US" altLang="zh-TW" sz="2800" dirty="0" smtClean="0"/>
          </a:p>
          <a:p>
            <a:pPr marL="201168" lvl="1" indent="0">
              <a:buNone/>
            </a:pPr>
            <a:endParaRPr kumimoji="1" lang="en-US" altLang="zh-TW" sz="2800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92114"/>
            <a:ext cx="4499094" cy="35306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59" y="2092114"/>
            <a:ext cx="453677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Problem We Face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zh-TW" sz="2800" dirty="0" smtClean="0"/>
              <a:t>Not all Building picture was taken in front</a:t>
            </a:r>
          </a:p>
          <a:p>
            <a:pPr lvl="1"/>
            <a:endParaRPr kumimoji="1" lang="en-US" altLang="zh-TW" sz="2800" dirty="0" smtClean="0"/>
          </a:p>
          <a:p>
            <a:pPr lvl="1"/>
            <a:r>
              <a:rPr kumimoji="1" lang="en-US" altLang="zh-TW" sz="2800" dirty="0" smtClean="0"/>
              <a:t>The one which have </a:t>
            </a:r>
            <a:r>
              <a:rPr kumimoji="1" lang="en-US" altLang="zh-TW" sz="2800" dirty="0"/>
              <a:t>many </a:t>
            </a:r>
            <a:r>
              <a:rPr kumimoji="1" lang="en-US" altLang="zh-TW" sz="2800" dirty="0" smtClean="0"/>
              <a:t>Horizontal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/>
              <a:t>/ </a:t>
            </a:r>
            <a:r>
              <a:rPr kumimoji="1" lang="en-US" altLang="zh-TW" sz="2800" dirty="0" smtClean="0"/>
              <a:t>vertical edge</a:t>
            </a:r>
            <a:endParaRPr kumimoji="1" lang="en-US" altLang="zh-TW" sz="2800" dirty="0"/>
          </a:p>
          <a:p>
            <a:pPr lvl="1"/>
            <a:endParaRPr kumimoji="1" lang="en-US" altLang="zh-TW" sz="2800" dirty="0"/>
          </a:p>
          <a:p>
            <a:pPr lvl="1"/>
            <a:r>
              <a:rPr kumimoji="1" lang="en-US" altLang="zh-TW" sz="2800" dirty="0" smtClean="0"/>
              <a:t>The Building was blocked by other things, like people, tree, and so on</a:t>
            </a:r>
          </a:p>
          <a:p>
            <a:pPr lvl="1"/>
            <a:endParaRPr kumimoji="1" lang="en-US" altLang="zh-TW" sz="2800" dirty="0"/>
          </a:p>
          <a:p>
            <a:pPr lvl="1"/>
            <a:r>
              <a:rPr kumimoji="1" lang="en-US" altLang="zh-TW" sz="2800" dirty="0" smtClean="0"/>
              <a:t>The fake one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075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Problem We Face </a:t>
            </a:r>
            <a:r>
              <a:rPr kumimoji="1" lang="en-US" altLang="zh-TW" sz="2400" dirty="0" smtClean="0">
                <a:solidFill>
                  <a:schemeClr val="tx1"/>
                </a:solidFill>
              </a:rPr>
              <a:t>(Not taken in front)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986" y="2167193"/>
            <a:ext cx="5363633" cy="402272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24" y="2167193"/>
            <a:ext cx="267526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3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85000"/>
              </a:lnSpc>
              <a:spcBef>
                <a:spcPct val="0"/>
              </a:spcBef>
            </a:pPr>
            <a:r>
              <a:rPr kumimoji="1" lang="en-US" altLang="zh-TW" sz="4800" dirty="0">
                <a:latin typeface="+mj-lt"/>
              </a:rPr>
              <a:t>The Problem We Face </a:t>
            </a:r>
            <a:r>
              <a:rPr kumimoji="1" lang="en-US" altLang="zh-TW" sz="2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kumimoji="1" lang="en-US" altLang="zh-TW" sz="2400" dirty="0" smtClean="0">
                <a:latin typeface="+mj-lt"/>
              </a:rPr>
              <a:t>many Horizontal</a:t>
            </a:r>
            <a:r>
              <a:rPr kumimoji="1" lang="zh-TW" altLang="en-US" sz="2400" dirty="0" smtClean="0">
                <a:latin typeface="+mj-lt"/>
              </a:rPr>
              <a:t> </a:t>
            </a:r>
            <a:r>
              <a:rPr kumimoji="1" lang="en-US" altLang="zh-TW" sz="2400" dirty="0" smtClean="0">
                <a:latin typeface="+mj-lt"/>
              </a:rPr>
              <a:t>/ vertical edge</a:t>
            </a:r>
            <a:r>
              <a:rPr kumimoji="1" lang="en-US" altLang="zh-TW" sz="2400" dirty="0" smtClean="0">
                <a:solidFill>
                  <a:schemeClr val="tx1"/>
                </a:solidFill>
                <a:latin typeface="+mj-lt"/>
              </a:rPr>
              <a:t>)</a:t>
            </a:r>
            <a:endParaRPr kumimoji="1" lang="zh-TW" altLang="en-US" sz="2400" dirty="0">
              <a:latin typeface="+mj-lt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407" y="2072639"/>
            <a:ext cx="3017043" cy="40227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5" y="2072639"/>
            <a:ext cx="3985684" cy="29892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120" y="2072639"/>
            <a:ext cx="3019187" cy="40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Problem We Face </a:t>
            </a:r>
            <a:r>
              <a:rPr kumimoji="1" lang="en-US" altLang="zh-TW" sz="2800" dirty="0">
                <a:solidFill>
                  <a:schemeClr val="tx1"/>
                </a:solidFill>
              </a:rPr>
              <a:t>(</a:t>
            </a:r>
            <a:r>
              <a:rPr kumimoji="1" lang="en-US" altLang="zh-TW" sz="2800" dirty="0"/>
              <a:t>many Horizontal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/ vertical edge</a:t>
            </a:r>
            <a:r>
              <a:rPr kumimoji="1" lang="en-US" altLang="zh-TW" sz="2800" dirty="0">
                <a:solidFill>
                  <a:schemeClr val="tx1"/>
                </a:solidFill>
              </a:rPr>
              <a:t>)</a:t>
            </a:r>
            <a:endParaRPr kumimoji="1"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266" y="2130043"/>
            <a:ext cx="2780889" cy="371266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77" y="2130043"/>
            <a:ext cx="5556762" cy="37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Problem We </a:t>
            </a:r>
            <a:r>
              <a:rPr kumimoji="1" lang="en-US" altLang="zh-TW"/>
              <a:t>Face </a:t>
            </a:r>
            <a:r>
              <a:rPr kumimoji="1" lang="en-US" altLang="zh-TW" sz="2800" smtClean="0">
                <a:solidFill>
                  <a:schemeClr val="tx1"/>
                </a:solidFill>
              </a:rPr>
              <a:t>(Blocked</a:t>
            </a:r>
            <a:r>
              <a:rPr kumimoji="1" lang="en-US" altLang="zh-TW" sz="2800" dirty="0" smtClean="0">
                <a:solidFill>
                  <a:schemeClr val="tx1"/>
                </a:solidFill>
              </a:rPr>
              <a:t>)</a:t>
            </a:r>
            <a:endParaRPr kumimoji="1" lang="zh-TW" altLang="en-US" sz="28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22" y="1907715"/>
            <a:ext cx="5482778" cy="4112084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78" y="1907715"/>
            <a:ext cx="3084063" cy="41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71" y="1845734"/>
            <a:ext cx="5806017" cy="4354513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1097280" y="39497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 smtClean="0"/>
              <a:t>The Problem We Face </a:t>
            </a:r>
            <a:r>
              <a:rPr kumimoji="1" lang="en-US" altLang="zh-TW" sz="2800" dirty="0" smtClean="0">
                <a:solidFill>
                  <a:schemeClr val="tx1"/>
                </a:solidFill>
              </a:rPr>
              <a:t>(The Fake one)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67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Good Result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02158"/>
            <a:ext cx="3323532" cy="2492649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59" y="1988153"/>
            <a:ext cx="3003331" cy="400444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637" y="1988153"/>
            <a:ext cx="3001579" cy="40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Goal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In/Outdoor</a:t>
            </a:r>
          </a:p>
          <a:p>
            <a:r>
              <a:rPr kumimoji="1" lang="en-US" altLang="zh-TW" sz="3200" dirty="0" smtClean="0"/>
              <a:t>Building</a:t>
            </a:r>
          </a:p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People</a:t>
            </a:r>
          </a:p>
          <a:p>
            <a:r>
              <a:rPr kumimoji="1" lang="en-US" altLang="zh-TW" sz="3200" dirty="0" smtClean="0"/>
              <a:t>Evaluation</a:t>
            </a:r>
          </a:p>
          <a:p>
            <a:r>
              <a:rPr kumimoji="1" lang="en-US" altLang="zh-TW" sz="32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923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Findings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sz="2800" dirty="0" smtClean="0"/>
          </a:p>
          <a:p>
            <a:r>
              <a:rPr kumimoji="1" lang="en-US" altLang="zh-TW" sz="2800" dirty="0" smtClean="0"/>
              <a:t>Set </a:t>
            </a:r>
            <a:r>
              <a:rPr kumimoji="1" lang="en-US" altLang="zh-TW" sz="2800" dirty="0" smtClean="0"/>
              <a:t>the threshold of the </a:t>
            </a:r>
            <a:r>
              <a:rPr lang="en-US" altLang="zh-TW" sz="2800" dirty="0" smtClean="0"/>
              <a:t>size </a:t>
            </a:r>
            <a:r>
              <a:rPr lang="en-US" altLang="zh-TW" sz="2800" dirty="0"/>
              <a:t>of smallest detectable </a:t>
            </a:r>
            <a:r>
              <a:rPr lang="en-US" altLang="zh-TW" sz="2800" dirty="0" smtClean="0"/>
              <a:t>object</a:t>
            </a:r>
            <a:r>
              <a:rPr kumimoji="1" lang="en-US" altLang="zh-TW" sz="2800" dirty="0" smtClean="0"/>
              <a:t> to filter out some false detection</a:t>
            </a:r>
          </a:p>
          <a:p>
            <a:endParaRPr kumimoji="1" lang="en-US" altLang="zh-TW" sz="2800" dirty="0" smtClean="0"/>
          </a:p>
          <a:p>
            <a:r>
              <a:rPr kumimoji="1" lang="en-US" altLang="zh-TW" sz="2800" dirty="0" smtClean="0"/>
              <a:t>Pedestrian </a:t>
            </a:r>
            <a:r>
              <a:rPr kumimoji="1" lang="en-US" altLang="zh-TW" sz="2800" dirty="0" smtClean="0"/>
              <a:t>detection is too sensitive to the environment, even if the threshold is set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90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Goal</a:t>
            </a:r>
          </a:p>
          <a:p>
            <a:r>
              <a:rPr kumimoji="1" lang="en-US" altLang="zh-TW" sz="3200" dirty="0" smtClean="0"/>
              <a:t>In/Outdoor</a:t>
            </a:r>
          </a:p>
          <a:p>
            <a:r>
              <a:rPr kumimoji="1" lang="en-US" altLang="zh-TW" sz="3200" dirty="0" smtClean="0"/>
              <a:t>Building</a:t>
            </a:r>
          </a:p>
          <a:p>
            <a:r>
              <a:rPr kumimoji="1" lang="en-US" altLang="zh-TW" sz="3200" dirty="0" smtClean="0"/>
              <a:t>People</a:t>
            </a:r>
          </a:p>
          <a:p>
            <a:r>
              <a:rPr kumimoji="1" lang="en-US" altLang="zh-TW" sz="3200" dirty="0" smtClean="0"/>
              <a:t>Evaluation</a:t>
            </a:r>
          </a:p>
          <a:p>
            <a:r>
              <a:rPr kumimoji="1" lang="en-US" altLang="zh-TW" sz="32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0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Viola-Jones algorithm</a:t>
            </a:r>
            <a:endParaRPr lang="en-US" altLang="zh-TW" dirty="0"/>
          </a:p>
        </p:txBody>
      </p:sp>
      <p:pic>
        <p:nvPicPr>
          <p:cNvPr id="4" name="圖片 3" descr="Screen Shot 2016-01-10 at 10.2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80" y="2285257"/>
            <a:ext cx="1875500" cy="3305184"/>
          </a:xfrm>
          <a:prstGeom prst="rect">
            <a:avLst/>
          </a:prstGeom>
        </p:spPr>
      </p:pic>
      <p:pic>
        <p:nvPicPr>
          <p:cNvPr id="6" name="內容版面配置區 5" descr="Screen Shot 2016-01-10 at 11.22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40" r="-61540"/>
          <a:stretch>
            <a:fillRect/>
          </a:stretch>
        </p:blipFill>
        <p:spPr>
          <a:xfrm>
            <a:off x="0" y="2285257"/>
            <a:ext cx="5458036" cy="3234392"/>
          </a:xfrm>
          <a:prstGeom prst="rect">
            <a:avLst/>
          </a:prstGeom>
        </p:spPr>
      </p:pic>
      <p:pic>
        <p:nvPicPr>
          <p:cNvPr id="7" name="圖片 6" descr="Screen Shot 2016-01-10 at 11.25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427" y="2285257"/>
            <a:ext cx="4989926" cy="33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Screen Shot 2016-01-10 at 11.3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950" y="370702"/>
            <a:ext cx="3211289" cy="5728725"/>
          </a:xfrm>
          <a:prstGeom prst="rect">
            <a:avLst/>
          </a:prstGeom>
        </p:spPr>
      </p:pic>
      <p:pic>
        <p:nvPicPr>
          <p:cNvPr id="5" name="圖片 4" descr="Screen Shot 2016-01-10 at 11.36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03" y="1668243"/>
            <a:ext cx="5929936" cy="392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/>
              <a:t>The Fastest Pedestrian Detector in the West</a:t>
            </a:r>
          </a:p>
        </p:txBody>
      </p:sp>
      <p:pic>
        <p:nvPicPr>
          <p:cNvPr id="4" name="內容版面配置區 3" descr="597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00" r="-100000"/>
          <a:stretch>
            <a:fillRect/>
          </a:stretch>
        </p:blipFill>
        <p:spPr>
          <a:xfrm>
            <a:off x="678103" y="2050087"/>
            <a:ext cx="6811864" cy="4036660"/>
          </a:xfrm>
        </p:spPr>
      </p:pic>
      <p:pic>
        <p:nvPicPr>
          <p:cNvPr id="5" name="圖片 4" descr="48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17" y="1946863"/>
            <a:ext cx="2386748" cy="424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Bad Example</a:t>
            </a:r>
            <a:endParaRPr kumimoji="1" lang="zh-TW" altLang="en-US" dirty="0"/>
          </a:p>
        </p:txBody>
      </p:sp>
      <p:pic>
        <p:nvPicPr>
          <p:cNvPr id="4" name="圖片 3" descr="IMG_156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69" y="1919875"/>
            <a:ext cx="3135474" cy="4180632"/>
          </a:xfrm>
          <a:prstGeom prst="rect">
            <a:avLst/>
          </a:prstGeom>
        </p:spPr>
      </p:pic>
      <p:pic>
        <p:nvPicPr>
          <p:cNvPr id="5" name="圖片 4" descr="15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82" y="2409567"/>
            <a:ext cx="5220613" cy="29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Compare two methods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 descr="Screen Shot 2016-01-10 at 11.4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61" y="1845734"/>
            <a:ext cx="2372023" cy="4193632"/>
          </a:xfrm>
          <a:prstGeom prst="rect">
            <a:avLst/>
          </a:prstGeom>
        </p:spPr>
      </p:pic>
      <p:pic>
        <p:nvPicPr>
          <p:cNvPr id="5" name="圖片 4" descr="3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41" y="1845735"/>
            <a:ext cx="2358918" cy="41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Goal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In/Outdoor</a:t>
            </a:r>
          </a:p>
          <a:p>
            <a:r>
              <a:rPr kumimoji="1" lang="en-US" altLang="zh-TW" sz="3200" dirty="0" smtClean="0"/>
              <a:t>Building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People</a:t>
            </a:r>
          </a:p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Evaluation</a:t>
            </a:r>
          </a:p>
          <a:p>
            <a:r>
              <a:rPr kumimoji="1" lang="en-US" altLang="zh-TW" sz="32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628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 </a:t>
            </a:r>
            <a:r>
              <a:rPr kumimoji="1" lang="en-US" altLang="zh-TW" sz="3200" dirty="0" smtClean="0"/>
              <a:t>(accuracy)</a:t>
            </a:r>
            <a:endParaRPr kumimoji="1"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TW" sz="3200" dirty="0" smtClean="0"/>
          </a:p>
          <a:p>
            <a:r>
              <a:rPr kumimoji="1" lang="en-US" altLang="zh-TW" sz="3200" dirty="0" smtClean="0"/>
              <a:t>Building :  </a:t>
            </a:r>
            <a:r>
              <a:rPr lang="en-US" altLang="zh-TW" sz="3200" dirty="0" smtClean="0"/>
              <a:t>81.63 %</a:t>
            </a:r>
            <a:br>
              <a:rPr lang="en-US" altLang="zh-TW" sz="3200" dirty="0" smtClean="0"/>
            </a:br>
            <a:endParaRPr lang="en-US" altLang="zh-TW" sz="3200" dirty="0" smtClean="0"/>
          </a:p>
          <a:p>
            <a:r>
              <a:rPr kumimoji="1" lang="en-US" altLang="zh-TW" sz="3200" dirty="0" smtClean="0"/>
              <a:t>People : 65.15 %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575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Evaluation(Building)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86" y="2036103"/>
            <a:ext cx="6132787" cy="38329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90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Evaluation(People)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48742"/>
            <a:ext cx="4959807" cy="3017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268" y="2349125"/>
            <a:ext cx="5013259" cy="30169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225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Goal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In/Outdoor</a:t>
            </a:r>
          </a:p>
          <a:p>
            <a:r>
              <a:rPr kumimoji="1" lang="en-US" altLang="zh-TW" sz="3200" dirty="0" smtClean="0"/>
              <a:t>Building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People</a:t>
            </a:r>
          </a:p>
          <a:p>
            <a:r>
              <a:rPr kumimoji="1" lang="en-US" altLang="zh-TW" sz="3200" dirty="0" smtClean="0"/>
              <a:t>Evaluation</a:t>
            </a:r>
          </a:p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879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Goal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kumimoji="1" lang="en-US" altLang="zh-TW" sz="4200" dirty="0" smtClean="0"/>
              <a:t>Simple, fast </a:t>
            </a:r>
            <a:r>
              <a:rPr kumimoji="1" lang="en-US" altLang="zh-TW" sz="4000" dirty="0"/>
              <a:t>p</a:t>
            </a:r>
            <a:r>
              <a:rPr kumimoji="1" lang="en-US" altLang="zh-TW" sz="4000" dirty="0" smtClean="0"/>
              <a:t>hoto classification </a:t>
            </a:r>
            <a:r>
              <a:rPr kumimoji="1" lang="en-US" altLang="zh-TW" sz="3800" dirty="0"/>
              <a:t>f</a:t>
            </a:r>
            <a:r>
              <a:rPr kumimoji="1" lang="en-US" altLang="zh-TW" sz="3800" dirty="0" smtClean="0"/>
              <a:t>or mobile devices.</a:t>
            </a:r>
            <a:endParaRPr kumimoji="1" lang="zh-TW" altLang="en-US" sz="3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2" y="4481505"/>
            <a:ext cx="2307943" cy="17309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60" y="4410198"/>
            <a:ext cx="2626185" cy="17593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2" y="3607451"/>
            <a:ext cx="3283432" cy="18469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53" y="3774035"/>
            <a:ext cx="1347470" cy="239550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81" y="4063407"/>
            <a:ext cx="1705610" cy="2274147"/>
          </a:xfrm>
          <a:prstGeom prst="rect">
            <a:avLst/>
          </a:prstGeom>
        </p:spPr>
      </p:pic>
      <p:cxnSp>
        <p:nvCxnSpPr>
          <p:cNvPr id="11" name="直線箭頭接點 10"/>
          <p:cNvCxnSpPr/>
          <p:nvPr/>
        </p:nvCxnSpPr>
        <p:spPr>
          <a:xfrm flipV="1">
            <a:off x="6020947" y="3774035"/>
            <a:ext cx="954552" cy="63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5996454" y="4914544"/>
            <a:ext cx="979045" cy="46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81" y="2696875"/>
            <a:ext cx="1024899" cy="136653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753" y="2888710"/>
            <a:ext cx="1861673" cy="1396255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83" y="4420009"/>
            <a:ext cx="965058" cy="171565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05" y="4626317"/>
            <a:ext cx="2151492" cy="144133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42" y="4898715"/>
            <a:ext cx="2259238" cy="127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9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4577" y="2083872"/>
            <a:ext cx="10058400" cy="1450757"/>
          </a:xfrm>
        </p:spPr>
        <p:txBody>
          <a:bodyPr/>
          <a:lstStyle/>
          <a:p>
            <a:pPr algn="ctr"/>
            <a:r>
              <a:rPr kumimoji="1" lang="zh-TW" altLang="en-US" dirty="0" smtClean="0"/>
              <a:t>Ｑ＆Ａ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487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3713" y="1744700"/>
            <a:ext cx="10058400" cy="1450757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Thanks for listening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0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Method</a:t>
            </a:r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76096" y="3368683"/>
            <a:ext cx="2128345" cy="9774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Photo</a:t>
            </a:r>
            <a:endParaRPr kumimoji="1"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4903076" y="2364828"/>
            <a:ext cx="2459421" cy="8828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SVM</a:t>
            </a:r>
          </a:p>
          <a:p>
            <a:pPr algn="ctr"/>
            <a:r>
              <a:rPr kumimoji="1" lang="en-US" altLang="zh-TW" dirty="0" smtClean="0"/>
              <a:t>+</a:t>
            </a:r>
          </a:p>
          <a:p>
            <a:pPr algn="ctr"/>
            <a:r>
              <a:rPr kumimoji="1" lang="en-US" altLang="zh-TW" dirty="0" smtClean="0"/>
              <a:t>low level feature</a:t>
            </a:r>
            <a:endParaRPr kumimoji="1"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783257" y="4309476"/>
            <a:ext cx="2743200" cy="12190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Viola-Jones </a:t>
            </a:r>
            <a:r>
              <a:rPr lang="en-US" altLang="zh-TW" dirty="0" smtClean="0"/>
              <a:t>algorithm</a:t>
            </a:r>
          </a:p>
          <a:p>
            <a:pPr algn="ctr"/>
            <a:r>
              <a:rPr lang="en-US" altLang="zh-TW" dirty="0"/>
              <a:t>+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>The Fastest Pedestrian Detector in the West</a:t>
            </a:r>
            <a:endParaRPr kumimoji="1"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434551" y="2364827"/>
            <a:ext cx="2317531" cy="8828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Building</a:t>
            </a:r>
            <a:endParaRPr kumimoji="1"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434552" y="4508938"/>
            <a:ext cx="2317531" cy="83557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People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 flipV="1">
            <a:off x="4127608" y="3067677"/>
            <a:ext cx="576230" cy="36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>
            <a:off x="4163278" y="4309476"/>
            <a:ext cx="504891" cy="25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/>
          <p:cNvCxnSpPr/>
          <p:nvPr/>
        </p:nvCxnSpPr>
        <p:spPr>
          <a:xfrm>
            <a:off x="7526457" y="2806261"/>
            <a:ext cx="781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7641545" y="4926724"/>
            <a:ext cx="666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Goal</a:t>
            </a:r>
          </a:p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In/Outdoor</a:t>
            </a:r>
          </a:p>
          <a:p>
            <a:r>
              <a:rPr kumimoji="1" lang="en-US" altLang="zh-TW" sz="3200" dirty="0" smtClean="0"/>
              <a:t>Building</a:t>
            </a:r>
          </a:p>
          <a:p>
            <a:r>
              <a:rPr kumimoji="1" lang="en-US" altLang="zh-TW" sz="3200" dirty="0" smtClean="0"/>
              <a:t>People</a:t>
            </a:r>
          </a:p>
          <a:p>
            <a:r>
              <a:rPr kumimoji="1" lang="en-US" altLang="zh-TW" sz="3200" dirty="0" smtClean="0"/>
              <a:t>Evaluation</a:t>
            </a:r>
          </a:p>
          <a:p>
            <a:r>
              <a:rPr kumimoji="1" lang="en-US" altLang="zh-TW" sz="32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09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InOutDoor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717" y="1833034"/>
            <a:ext cx="5303521" cy="4783666"/>
          </a:xfrm>
        </p:spPr>
        <p:txBody>
          <a:bodyPr>
            <a:noAutofit/>
          </a:bodyPr>
          <a:lstStyle/>
          <a:p>
            <a:pPr lvl="1"/>
            <a:r>
              <a:rPr kumimoji="1" lang="en-US" altLang="zh-TW" sz="1600" dirty="0" smtClean="0"/>
              <a:t>Using </a:t>
            </a:r>
            <a:r>
              <a:rPr lang="en-US" altLang="zh-TW" sz="1600" b="1" dirty="0"/>
              <a:t>EXIF </a:t>
            </a:r>
            <a:r>
              <a:rPr kumimoji="1" lang="en-US" altLang="zh-TW" sz="1600" dirty="0" smtClean="0"/>
              <a:t>information to detect</a:t>
            </a:r>
          </a:p>
          <a:p>
            <a:pPr lvl="1"/>
            <a:endParaRPr kumimoji="1" lang="en-US" altLang="zh-TW" sz="1600" dirty="0" smtClean="0"/>
          </a:p>
          <a:p>
            <a:pPr lvl="1"/>
            <a:r>
              <a:rPr kumimoji="1" lang="en-US" altLang="zh-TW" sz="1600" dirty="0" smtClean="0"/>
              <a:t>We extract following info as features</a:t>
            </a:r>
            <a:br>
              <a:rPr kumimoji="1" lang="en-US" altLang="zh-TW" sz="1600" dirty="0" smtClean="0"/>
            </a:br>
            <a:r>
              <a:rPr kumimoji="1" lang="en-US" altLang="zh-TW" sz="1600" dirty="0" smtClean="0"/>
              <a:t>	</a:t>
            </a:r>
            <a:br>
              <a:rPr kumimoji="1" lang="en-US" altLang="zh-TW" sz="1600" dirty="0" smtClean="0"/>
            </a:br>
            <a:r>
              <a:rPr kumimoji="1" lang="en-US" altLang="zh-TW" sz="1600" dirty="0" smtClean="0"/>
              <a:t>	</a:t>
            </a:r>
            <a:r>
              <a:rPr lang="en-US" altLang="zh-TW" sz="1600" dirty="0" err="1" smtClean="0"/>
              <a:t>ExposureTime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FNumber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ISOSpeedRatings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ShutterSpeedValue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ApertureValue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BrightnessValue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ExposureBiasValue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MaxApertureValue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/>
              <a:t>	</a:t>
            </a:r>
            <a:r>
              <a:rPr lang="en-US" altLang="zh-TW" sz="1600" dirty="0" err="1" smtClean="0"/>
              <a:t>FocalLength</a:t>
            </a:r>
            <a:endParaRPr kumimoji="1" lang="zh-TW" altLang="en-US" sz="1600" dirty="0"/>
          </a:p>
          <a:p>
            <a:pPr lvl="1"/>
            <a:endParaRPr kumimoji="1" lang="en-US" altLang="zh-TW" sz="1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37505"/>
            <a:ext cx="4937125" cy="3240240"/>
          </a:xfrm>
        </p:spPr>
      </p:pic>
    </p:spTree>
    <p:extLst>
      <p:ext uri="{BB962C8B-B14F-4D97-AF65-F5344CB8AC3E}">
        <p14:creationId xmlns:p14="http://schemas.microsoft.com/office/powerpoint/2010/main" val="2931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InOutDoor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436418" cy="4023360"/>
          </a:xfrm>
        </p:spPr>
        <p:txBody>
          <a:bodyPr/>
          <a:lstStyle/>
          <a:p>
            <a:pPr lvl="1"/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By SVM (using </a:t>
            </a:r>
            <a:r>
              <a:rPr kumimoji="1" lang="en-US" altLang="zh-TW" sz="2400" dirty="0" err="1" smtClean="0"/>
              <a:t>rbf</a:t>
            </a:r>
            <a:r>
              <a:rPr kumimoji="1" lang="en-US" altLang="zh-TW" sz="2400" dirty="0" smtClean="0"/>
              <a:t> kernel) to train a model</a:t>
            </a:r>
          </a:p>
          <a:p>
            <a:pPr lvl="1"/>
            <a:endParaRPr kumimoji="1" lang="en-US" altLang="zh-TW" sz="2400" dirty="0"/>
          </a:p>
          <a:p>
            <a:pPr lvl="1"/>
            <a:r>
              <a:rPr kumimoji="1" lang="en-US" altLang="zh-TW" sz="2400" dirty="0" smtClean="0"/>
              <a:t>Using model to predict the new one.</a:t>
            </a:r>
          </a:p>
          <a:p>
            <a:pPr lvl="1"/>
            <a:endParaRPr kumimoji="1" lang="en-US" altLang="zh-TW" sz="2400" dirty="0"/>
          </a:p>
          <a:p>
            <a:pPr lvl="1"/>
            <a:r>
              <a:rPr kumimoji="1" lang="en-US" altLang="zh-TW" sz="2400" dirty="0" smtClean="0"/>
              <a:t>Training data set is too small</a:t>
            </a:r>
            <a:endParaRPr kumimoji="1" lang="zh-TW" altLang="en-US" sz="24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71" y="2607756"/>
            <a:ext cx="5529309" cy="2499315"/>
          </a:xfrm>
        </p:spPr>
      </p:pic>
    </p:spTree>
    <p:extLst>
      <p:ext uri="{BB962C8B-B14F-4D97-AF65-F5344CB8AC3E}">
        <p14:creationId xmlns:p14="http://schemas.microsoft.com/office/powerpoint/2010/main" val="4058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 smtClean="0"/>
              <a:t>Goal</a:t>
            </a:r>
          </a:p>
          <a:p>
            <a:r>
              <a:rPr kumimoji="1" lang="en-US" altLang="zh-TW" sz="3200" dirty="0" smtClean="0">
                <a:solidFill>
                  <a:schemeClr val="tx1"/>
                </a:solidFill>
              </a:rPr>
              <a:t>In/Outdoor</a:t>
            </a:r>
          </a:p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Building</a:t>
            </a:r>
          </a:p>
          <a:p>
            <a:r>
              <a:rPr kumimoji="1" lang="en-US" altLang="zh-TW" sz="3200" dirty="0" smtClean="0"/>
              <a:t>People</a:t>
            </a:r>
          </a:p>
          <a:p>
            <a:r>
              <a:rPr kumimoji="1" lang="en-US" altLang="zh-TW" sz="3200" dirty="0" smtClean="0"/>
              <a:t>Evaluation</a:t>
            </a:r>
          </a:p>
          <a:p>
            <a:r>
              <a:rPr kumimoji="1" lang="en-US" altLang="zh-TW" sz="3200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541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Building detection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92327" y="1845734"/>
            <a:ext cx="5744955" cy="4023360"/>
          </a:xfrm>
        </p:spPr>
        <p:txBody>
          <a:bodyPr>
            <a:normAutofit/>
          </a:bodyPr>
          <a:lstStyle/>
          <a:p>
            <a:pPr lvl="1"/>
            <a:endParaRPr kumimoji="1" lang="en-US" altLang="zh-TW" sz="2800" dirty="0" smtClean="0"/>
          </a:p>
          <a:p>
            <a:pPr lvl="1"/>
            <a:r>
              <a:rPr kumimoji="1" lang="en-US" altLang="zh-TW" sz="2800" dirty="0" smtClean="0"/>
              <a:t>Using PHOG to detect each pictures` edge orientation</a:t>
            </a:r>
          </a:p>
          <a:p>
            <a:endParaRPr kumimoji="1" lang="en-US" altLang="zh-TW" sz="2800" dirty="0" smtClean="0"/>
          </a:p>
          <a:p>
            <a:pPr lvl="1"/>
            <a:r>
              <a:rPr kumimoji="1" lang="en-US" altLang="zh-TW" sz="2800" dirty="0" smtClean="0"/>
              <a:t>Can pair with </a:t>
            </a:r>
            <a:r>
              <a:rPr kumimoji="1" lang="en-US" altLang="zh-TW" sz="2800" dirty="0" err="1" smtClean="0"/>
              <a:t>InOutDoor</a:t>
            </a:r>
            <a:endParaRPr kumimoji="1" lang="en-US" altLang="zh-TW" sz="28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34" y="1845734"/>
            <a:ext cx="4045431" cy="40427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6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241</TotalTime>
  <Words>298</Words>
  <Application>Microsoft Macintosh PowerPoint</Application>
  <PresentationFormat>寬螢幕</PresentationFormat>
  <Paragraphs>120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新細明體</vt:lpstr>
      <vt:lpstr>回顧</vt:lpstr>
      <vt:lpstr>Photo Classification</vt:lpstr>
      <vt:lpstr>Outline</vt:lpstr>
      <vt:lpstr>Goal</vt:lpstr>
      <vt:lpstr>Method</vt:lpstr>
      <vt:lpstr>Outline</vt:lpstr>
      <vt:lpstr>InOutDoor</vt:lpstr>
      <vt:lpstr>InOutDoor</vt:lpstr>
      <vt:lpstr>Outline</vt:lpstr>
      <vt:lpstr>Building detection</vt:lpstr>
      <vt:lpstr>Observation</vt:lpstr>
      <vt:lpstr>The Problem We Face</vt:lpstr>
      <vt:lpstr>The Problem We Face (Not taken in front)</vt:lpstr>
      <vt:lpstr>The Problem We Face (many Horizontal / vertical edge)</vt:lpstr>
      <vt:lpstr>The Problem We Face (many Horizontal / vertical edge)</vt:lpstr>
      <vt:lpstr>The Problem We Face (Blocked)</vt:lpstr>
      <vt:lpstr>PowerPoint 簡報</vt:lpstr>
      <vt:lpstr>Good Result</vt:lpstr>
      <vt:lpstr>Outline</vt:lpstr>
      <vt:lpstr>Findings</vt:lpstr>
      <vt:lpstr>Viola-Jones algorithm</vt:lpstr>
      <vt:lpstr>PowerPoint 簡報</vt:lpstr>
      <vt:lpstr>The Fastest Pedestrian Detector in the West</vt:lpstr>
      <vt:lpstr>Bad Example</vt:lpstr>
      <vt:lpstr>Compare two methods</vt:lpstr>
      <vt:lpstr>Outline</vt:lpstr>
      <vt:lpstr>Evaluation (accuracy)</vt:lpstr>
      <vt:lpstr>Evaluation(Building)</vt:lpstr>
      <vt:lpstr>Evaluation(People)</vt:lpstr>
      <vt:lpstr>Outline</vt:lpstr>
      <vt:lpstr>Ｑ＆Ａ</vt:lpstr>
      <vt:lpstr>Thanks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20</cp:revision>
  <dcterms:created xsi:type="dcterms:W3CDTF">2016-01-10T15:25:00Z</dcterms:created>
  <dcterms:modified xsi:type="dcterms:W3CDTF">2016-01-12T07:15:15Z</dcterms:modified>
</cp:coreProperties>
</file>